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Montserrat"/>
      <p:regular r:id="rId12"/>
      <p:bold r:id="rId13"/>
      <p:italic r:id="rId14"/>
      <p:boldItalic r:id="rId15"/>
    </p:embeddedFont>
    <p:embeddedFont>
      <p:font typeface="Montserrat Medium"/>
      <p:regular r:id="rId16"/>
      <p:bold r:id="rId17"/>
      <p:italic r:id="rId18"/>
      <p:boldItalic r:id="rId19"/>
    </p:embeddedFont>
    <p:embeddedFont>
      <p:font typeface="Montserrat ExtraBold"/>
      <p:bold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ExtraBold-bold.fntdata"/><Relationship Id="rId21"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bold.fntdata"/><Relationship Id="rId12" Type="http://schemas.openxmlformats.org/officeDocument/2006/relationships/font" Target="fonts/Montserrat-regular.fntdata"/><Relationship Id="rId15" Type="http://schemas.openxmlformats.org/officeDocument/2006/relationships/font" Target="fonts/Montserrat-boldItalic.fntdata"/><Relationship Id="rId14" Type="http://schemas.openxmlformats.org/officeDocument/2006/relationships/font" Target="fonts/Montserrat-italic.fntdata"/><Relationship Id="rId17" Type="http://schemas.openxmlformats.org/officeDocument/2006/relationships/font" Target="fonts/MontserratMedium-bold.fntdata"/><Relationship Id="rId16" Type="http://schemas.openxmlformats.org/officeDocument/2006/relationships/font" Target="fonts/MontserratMedium-regular.fntdata"/><Relationship Id="rId19" Type="http://schemas.openxmlformats.org/officeDocument/2006/relationships/font" Target="fonts/MontserratMedium-boldItalic.fntdata"/><Relationship Id="rId18" Type="http://schemas.openxmlformats.org/officeDocument/2006/relationships/font" Target="fonts/Montserrat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3d9b1bf2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3d9b1bf2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6f393c7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6f393c7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6f393c7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6f393c7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6f393c7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6f393c7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6f393c73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6f393c73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3" name="Google Shape;13;p2"/>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1"/>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56" name="Google Shape;56;p11"/>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57" name="Google Shape;57;p11"/>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2"/>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0" name="Google Shape;60;p12"/>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3" name="Google Shape;63;p13"/>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6" name="Google Shape;76;p19"/>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9" name="Google Shape;79;p20"/>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80" name="Google Shape;80;p20"/>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81" name="Google Shape;81;p20"/>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82" name="Google Shape;82;p20"/>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6" name="Google Shape;16;p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1"/>
          <p:cNvSpPr txBox="1"/>
          <p:nvPr>
            <p:ph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21"/>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21"/>
          <p:cNvSpPr txBox="1"/>
          <p:nvPr>
            <p:ph idx="2"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7" name="Google Shape;87;p21"/>
          <p:cNvSpPr txBox="1"/>
          <p:nvPr>
            <p:ph idx="3"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21"/>
          <p:cNvSpPr txBox="1"/>
          <p:nvPr>
            <p:ph idx="4"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9" name="Google Shape;89;p21"/>
          <p:cNvSpPr txBox="1"/>
          <p:nvPr>
            <p:ph idx="5"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0" name="Google Shape;90;p21"/>
          <p:cNvSpPr txBox="1"/>
          <p:nvPr>
            <p:ph idx="6"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91" name="Google Shape;91;p21"/>
          <p:cNvSpPr txBox="1"/>
          <p:nvPr>
            <p:ph idx="7"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1"/>
          <p:cNvSpPr txBox="1"/>
          <p:nvPr>
            <p:ph idx="8"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5" name="Google Shape;95;p22"/>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6" name="Google Shape;96;p22"/>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7" name="Google Shape;97;p22"/>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8" name="Google Shape;98;p22"/>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9" name="Google Shape;99;p22"/>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4"/>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4" name="Google Shape;104;p24"/>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5" name="Google Shape;105;p24"/>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24"/>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2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8" name="Google Shape;108;p24"/>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9" name="Google Shape;109;p24"/>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4"/>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1" name="Google Shape;111;p24"/>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2" name="Google Shape;112;p24"/>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24"/>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24"/>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5" name="Google Shape;115;p24"/>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8" name="Google Shape;118;p2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19" name="Google Shape;119;p2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6"/>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2" name="Google Shape;122;p26"/>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6"/>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4" name="Google Shape;124;p26"/>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5" name="Google Shape;125;p26"/>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6"/>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7" name="Google Shape;127;p26"/>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6"/>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9" name="Google Shape;129;p26"/>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7"/>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2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8"/>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5" name="Google Shape;135;p2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8" name="Google Shape;138;p29"/>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0"/>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30"/>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 name="Google Shape;19;p4"/>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31"/>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4" name="Google Shape;144;p31"/>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5" name="Google Shape;145;p31"/>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8" name="Google Shape;148;p32"/>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3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1" name="Google Shape;151;p33"/>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3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4" name="Google Shape;154;p34"/>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55" name="Google Shape;155;p34"/>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6"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2" name="Google Shape;22;p5"/>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3" name="Google Shape;23;p5"/>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4" name="Google Shape;24;p5"/>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5" name="Google Shape;25;p5"/>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6" name="Google Shape;26;p5"/>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7" name="Google Shape;27;p5"/>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8" name="Google Shape;28;p5"/>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9" name="Google Shape;29;p5"/>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058"/>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32" name="Google Shape;32;p6"/>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7"/>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35" name="Google Shape;35;p7"/>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8" name="Google Shape;38;p8"/>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019"/>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39" name="Google Shape;39;p8"/>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9"/>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2" name="Google Shape;42;p9"/>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3" name="Google Shape;43;p9"/>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4" name="Google Shape;44;p9"/>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5" name="Google Shape;45;p9"/>
          <p:cNvSpPr txBox="1"/>
          <p:nvPr>
            <p:ph idx="4"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0"/>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10"/>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0"/>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10"/>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0"/>
          <p:cNvSpPr txBox="1"/>
          <p:nvPr>
            <p:ph idx="4"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2" name="Google Shape;52;p10"/>
          <p:cNvSpPr txBox="1"/>
          <p:nvPr>
            <p:ph idx="5"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3" name="Google Shape;53;p10"/>
          <p:cNvSpPr txBox="1"/>
          <p:nvPr>
            <p:ph idx="6"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pic>
        <p:nvPicPr>
          <p:cNvPr id="8" name="Google Shape;8;p1"/>
          <p:cNvPicPr preferRelativeResize="0"/>
          <p:nvPr/>
        </p:nvPicPr>
        <p:blipFill rotWithShape="1">
          <a:blip r:embed="rId1">
            <a:alphaModFix/>
          </a:blip>
          <a:srcRect b="0" l="0" r="0" t="0"/>
          <a:stretch/>
        </p:blipFill>
        <p:spPr>
          <a:xfrm>
            <a:off x="8219462" y="122249"/>
            <a:ext cx="827889" cy="572700"/>
          </a:xfrm>
          <a:prstGeom prst="rect">
            <a:avLst/>
          </a:prstGeom>
          <a:noFill/>
          <a:ln>
            <a:noFill/>
          </a:ln>
        </p:spPr>
      </p:pic>
      <p:sp>
        <p:nvSpPr>
          <p:cNvPr id="9" name="Google Shape;9;p1"/>
          <p:cNvSpPr txBox="1"/>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Montserrat ExtraBold"/>
              <a:ea typeface="Montserrat ExtraBold"/>
              <a:cs typeface="Montserrat ExtraBold"/>
              <a:sym typeface="Montserrat ExtraBold"/>
            </a:endParaRPr>
          </a:p>
        </p:txBody>
      </p:sp>
      <p:sp>
        <p:nvSpPr>
          <p:cNvPr id="10" name="Google Shape;10;p1"/>
          <p:cNvSpPr txBox="1"/>
          <p:nvPr/>
        </p:nvSpPr>
        <p:spPr>
          <a:xfrm>
            <a:off x="113150" y="4525425"/>
            <a:ext cx="251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chemeClr val="lt1"/>
                </a:solidFill>
                <a:latin typeface="Arial"/>
                <a:ea typeface="Arial"/>
                <a:cs typeface="Arial"/>
                <a:sym typeface="Arial"/>
              </a:rPr>
              <a:t>©  </a:t>
            </a:r>
            <a:r>
              <a:rPr b="1" i="0" lang="en" sz="1400" u="sng" cap="none" strike="noStrike">
                <a:solidFill>
                  <a:schemeClr val="lt1"/>
                </a:solidFill>
                <a:latin typeface="Montserrat"/>
                <a:ea typeface="Montserrat"/>
                <a:cs typeface="Montserrat"/>
                <a:sym typeface="Montserrat"/>
              </a:rPr>
              <a:t>www.</a:t>
            </a:r>
            <a:r>
              <a:rPr b="1" i="0" lang="en" sz="1400" u="sng" cap="none" strike="noStrike">
                <a:solidFill>
                  <a:srgbClr val="FFD966"/>
                </a:solidFill>
                <a:latin typeface="Montserrat"/>
                <a:ea typeface="Montserrat"/>
                <a:cs typeface="Montserrat"/>
                <a:sym typeface="Montserrat"/>
              </a:rPr>
              <a:t>dataisgood</a:t>
            </a:r>
            <a:r>
              <a:rPr b="1" i="0" lang="en" sz="1400" u="sng" cap="none" strike="noStrike">
                <a:solidFill>
                  <a:schemeClr val="lt1"/>
                </a:solidFill>
                <a:latin typeface="Montserrat"/>
                <a:ea typeface="Montserrat"/>
                <a:cs typeface="Montserrat"/>
                <a:sym typeface="Montserrat"/>
              </a:rPr>
              <a:t>.com</a:t>
            </a:r>
            <a:endParaRPr b="1" i="0" sz="1400" u="sng" cap="none" strike="noStrike">
              <a:solidFill>
                <a:schemeClr val="lt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6"/>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COMPONENTS</a:t>
            </a:r>
            <a:endParaRPr/>
          </a:p>
        </p:txBody>
      </p:sp>
      <p:sp>
        <p:nvSpPr>
          <p:cNvPr id="162" name="Google Shape;162;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7"/>
          <p:cNvSpPr txBox="1"/>
          <p:nvPr>
            <p:ph idx="1" type="body"/>
          </p:nvPr>
        </p:nvSpPr>
        <p:spPr>
          <a:xfrm>
            <a:off x="817950" y="1350150"/>
            <a:ext cx="4395900" cy="2443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1200"/>
              </a:spcBef>
              <a:spcAft>
                <a:spcPts val="0"/>
              </a:spcAft>
              <a:buSzPts val="1800"/>
              <a:buFont typeface="Montserrat Medium"/>
              <a:buChar char="●"/>
            </a:pPr>
            <a:r>
              <a:rPr lang="en" sz="1800">
                <a:latin typeface="Montserrat Medium"/>
                <a:ea typeface="Montserrat Medium"/>
                <a:cs typeface="Montserrat Medium"/>
                <a:sym typeface="Montserrat Medium"/>
              </a:rPr>
              <a:t>What exactly is a component ?</a:t>
            </a:r>
            <a:endParaRPr sz="1800">
              <a:latin typeface="Montserrat Medium"/>
              <a:ea typeface="Montserrat Medium"/>
              <a:cs typeface="Montserrat Medium"/>
              <a:sym typeface="Montserrat Medium"/>
            </a:endParaRPr>
          </a:p>
          <a:p>
            <a:pPr indent="-342900" lvl="0" marL="457200" rtl="0" algn="l">
              <a:lnSpc>
                <a:spcPct val="200000"/>
              </a:lnSpc>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Why do we use components?</a:t>
            </a:r>
            <a:endParaRPr sz="1800"/>
          </a:p>
        </p:txBody>
      </p:sp>
      <p:sp>
        <p:nvSpPr>
          <p:cNvPr id="168" name="Google Shape;168;p37"/>
          <p:cNvSpPr txBox="1"/>
          <p:nvPr>
            <p:ph type="title"/>
          </p:nvPr>
        </p:nvSpPr>
        <p:spPr>
          <a:xfrm>
            <a:off x="536675" y="324475"/>
            <a:ext cx="5735700" cy="6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000"/>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000"/>
                                        <p:tgtEl>
                                          <p:spTgt spid="16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idx="1" type="body"/>
          </p:nvPr>
        </p:nvSpPr>
        <p:spPr>
          <a:xfrm>
            <a:off x="342900" y="1039425"/>
            <a:ext cx="6161400" cy="3381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React makes building complex, interactive and reactive user interfaces simpler. </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More complex user interfaces like expense trackers then react is a favorable option.</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With react, everything all of a sudden becomes much easier to build</a:t>
            </a:r>
            <a:endParaRPr sz="23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It will be less error if we use something like react.</a:t>
            </a:r>
            <a:endParaRPr sz="1800">
              <a:highlight>
                <a:schemeClr val="dk1"/>
              </a:highlight>
              <a:latin typeface="Montserrat Medium"/>
              <a:ea typeface="Montserrat Medium"/>
              <a:cs typeface="Montserrat Medium"/>
              <a:sym typeface="Montserrat Medium"/>
            </a:endParaRPr>
          </a:p>
          <a:p>
            <a:pPr indent="0" lvl="0" marL="457200" rtl="0" algn="l">
              <a:lnSpc>
                <a:spcPct val="150000"/>
              </a:lnSpc>
              <a:spcBef>
                <a:spcPts val="1200"/>
              </a:spcBef>
              <a:spcAft>
                <a:spcPts val="1200"/>
              </a:spcAft>
              <a:buNone/>
            </a:pPr>
            <a:r>
              <a:t/>
            </a:r>
            <a:endParaRPr sz="1800">
              <a:highlight>
                <a:schemeClr val="dk1"/>
              </a:highlight>
              <a:latin typeface="Montserrat Medium"/>
              <a:ea typeface="Montserrat Medium"/>
              <a:cs typeface="Montserrat Medium"/>
              <a:sym typeface="Montserrat Medium"/>
            </a:endParaRPr>
          </a:p>
        </p:txBody>
      </p:sp>
      <p:sp>
        <p:nvSpPr>
          <p:cNvPr id="174" name="Google Shape;174;p38"/>
          <p:cNvSpPr txBox="1"/>
          <p:nvPr>
            <p:ph type="title"/>
          </p:nvPr>
        </p:nvSpPr>
        <p:spPr>
          <a:xfrm>
            <a:off x="938500" y="445025"/>
            <a:ext cx="57357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components?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animEffect filter="fade" transition="in">
                                      <p:cBhvr>
                                        <p:cTn dur="1000"/>
                                        <p:tgtEl>
                                          <p:spTgt spid="1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animEffect filter="fade" transition="in">
                                      <p:cBhvr>
                                        <p:cTn dur="1000"/>
                                        <p:tgtEl>
                                          <p:spTgt spid="1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animEffect filter="fade" transition="in">
                                      <p:cBhvr>
                                        <p:cTn dur="1000"/>
                                        <p:tgtEl>
                                          <p:spTgt spid="1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3" st="3"/>
                                            </p:txEl>
                                          </p:spTgt>
                                        </p:tgtEl>
                                        <p:attrNameLst>
                                          <p:attrName>style.visibility</p:attrName>
                                        </p:attrNameLst>
                                      </p:cBhvr>
                                      <p:to>
                                        <p:strVal val="visible"/>
                                      </p:to>
                                    </p:set>
                                    <p:animEffect filter="fade" transition="in">
                                      <p:cBhvr>
                                        <p:cTn dur="1000"/>
                                        <p:tgtEl>
                                          <p:spTgt spid="1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4" st="4"/>
                                            </p:txEl>
                                          </p:spTgt>
                                        </p:tgtEl>
                                        <p:attrNameLst>
                                          <p:attrName>style.visibility</p:attrName>
                                        </p:attrNameLst>
                                      </p:cBhvr>
                                      <p:to>
                                        <p:strVal val="visible"/>
                                      </p:to>
                                    </p:set>
                                    <p:animEffect filter="fade" transition="in">
                                      <p:cBhvr>
                                        <p:cTn dur="1000"/>
                                        <p:tgtEl>
                                          <p:spTgt spid="17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txBox="1"/>
          <p:nvPr>
            <p:ph idx="1" type="body"/>
          </p:nvPr>
        </p:nvSpPr>
        <p:spPr>
          <a:xfrm>
            <a:off x="342900" y="1007275"/>
            <a:ext cx="5915100" cy="3412800"/>
          </a:xfrm>
          <a:prstGeom prst="rect">
            <a:avLst/>
          </a:prstGeom>
        </p:spPr>
        <p:txBody>
          <a:bodyPr anchorCtr="0" anchor="t" bIns="91425" lIns="91425" spcFirstLastPara="1" rIns="91425" wrap="square" tIns="91425">
            <a:noAutofit/>
          </a:bodyPr>
          <a:lstStyle/>
          <a:p>
            <a:pPr indent="-374650" lvl="0" marL="457200" rtl="0" algn="l">
              <a:lnSpc>
                <a:spcPct val="115000"/>
              </a:lnSpc>
              <a:spcBef>
                <a:spcPts val="1200"/>
              </a:spcBef>
              <a:spcAft>
                <a:spcPts val="0"/>
              </a:spcAft>
              <a:buSzPts val="2300"/>
              <a:buFont typeface="Montserrat Medium"/>
              <a:buChar char="●"/>
            </a:pPr>
            <a:r>
              <a:rPr lang="en" sz="1800">
                <a:highlight>
                  <a:schemeClr val="dk1"/>
                </a:highlight>
                <a:latin typeface="Montserrat Medium"/>
                <a:ea typeface="Montserrat Medium"/>
                <a:cs typeface="Montserrat Medium"/>
                <a:sym typeface="Montserrat Medium"/>
              </a:rPr>
              <a:t> So using libraries like react makes our job and work simpler. </a:t>
            </a:r>
            <a:endParaRPr sz="23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120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React embraces a concept called components.</a:t>
            </a:r>
            <a:endParaRPr sz="1800">
              <a:highlight>
                <a:schemeClr val="dk1"/>
              </a:highlight>
              <a:latin typeface="Montserrat Medium"/>
              <a:ea typeface="Montserrat Medium"/>
              <a:cs typeface="Montserrat Medium"/>
              <a:sym typeface="Montserrat Medium"/>
            </a:endParaRPr>
          </a:p>
          <a:p>
            <a:pPr indent="-374650" lvl="0" marL="457200" rtl="0" algn="l">
              <a:lnSpc>
                <a:spcPct val="150000"/>
              </a:lnSpc>
              <a:spcBef>
                <a:spcPts val="0"/>
              </a:spcBef>
              <a:spcAft>
                <a:spcPts val="0"/>
              </a:spcAft>
              <a:buSzPts val="2300"/>
              <a:buFont typeface="Montserrat Medium"/>
              <a:buChar char="●"/>
            </a:pPr>
            <a:r>
              <a:rPr lang="en" sz="1800">
                <a:latin typeface="Montserrat Medium"/>
                <a:ea typeface="Montserrat Medium"/>
                <a:cs typeface="Montserrat Medium"/>
                <a:sym typeface="Montserrat Medium"/>
              </a:rPr>
              <a:t>React is all about components.</a:t>
            </a:r>
            <a:endParaRPr sz="2300">
              <a:highlight>
                <a:schemeClr val="dk1"/>
              </a:highlight>
              <a:latin typeface="Montserrat Medium"/>
              <a:ea typeface="Montserrat Medium"/>
              <a:cs typeface="Montserrat Medium"/>
              <a:sym typeface="Montserrat Medium"/>
            </a:endParaRPr>
          </a:p>
          <a:p>
            <a:pPr indent="0" lvl="0" marL="0" rtl="0" algn="l">
              <a:spcBef>
                <a:spcPts val="1200"/>
              </a:spcBef>
              <a:spcAft>
                <a:spcPts val="0"/>
              </a:spcAft>
              <a:buNone/>
            </a:pPr>
            <a:r>
              <a:t/>
            </a:r>
            <a:endParaRPr/>
          </a:p>
        </p:txBody>
      </p:sp>
      <p:sp>
        <p:nvSpPr>
          <p:cNvPr id="180" name="Google Shape;180;p39"/>
          <p:cNvSpPr txBox="1"/>
          <p:nvPr>
            <p:ph type="title"/>
          </p:nvPr>
        </p:nvSpPr>
        <p:spPr>
          <a:xfrm>
            <a:off x="938500" y="445025"/>
            <a:ext cx="57357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in react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1000"/>
                                        <p:tgtEl>
                                          <p:spTgt spid="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Effect filter="fade" transition="in">
                                      <p:cBhvr>
                                        <p:cTn dur="1000"/>
                                        <p:tgtEl>
                                          <p:spTgt spid="1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animEffect filter="fade" transition="in">
                                      <p:cBhvr>
                                        <p:cTn dur="1000"/>
                                        <p:tgtEl>
                                          <p:spTgt spid="1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3" st="3"/>
                                            </p:txEl>
                                          </p:spTgt>
                                        </p:tgtEl>
                                        <p:attrNameLst>
                                          <p:attrName>style.visibility</p:attrName>
                                        </p:attrNameLst>
                                      </p:cBhvr>
                                      <p:to>
                                        <p:strVal val="visible"/>
                                      </p:to>
                                    </p:set>
                                    <p:animEffect filter="fade" transition="in">
                                      <p:cBhvr>
                                        <p:cTn dur="1000"/>
                                        <p:tgtEl>
                                          <p:spTgt spid="17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0"/>
          <p:cNvSpPr txBox="1"/>
          <p:nvPr>
            <p:ph idx="1" type="body"/>
          </p:nvPr>
        </p:nvSpPr>
        <p:spPr>
          <a:xfrm>
            <a:off x="332175" y="1050125"/>
            <a:ext cx="6140100" cy="35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6" name="Google Shape;186;p40"/>
          <p:cNvSpPr txBox="1"/>
          <p:nvPr>
            <p:ph type="title"/>
          </p:nvPr>
        </p:nvSpPr>
        <p:spPr>
          <a:xfrm>
            <a:off x="938500" y="445025"/>
            <a:ext cx="57357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expense tracker</a:t>
            </a:r>
            <a:endParaRPr/>
          </a:p>
        </p:txBody>
      </p:sp>
      <p:sp>
        <p:nvSpPr>
          <p:cNvPr id="187" name="Google Shape;187;p40"/>
          <p:cNvSpPr txBox="1"/>
          <p:nvPr/>
        </p:nvSpPr>
        <p:spPr>
          <a:xfrm>
            <a:off x="900125" y="1478750"/>
            <a:ext cx="49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88" name="Google Shape;188;p40"/>
          <p:cNvSpPr/>
          <p:nvPr/>
        </p:nvSpPr>
        <p:spPr>
          <a:xfrm>
            <a:off x="938500" y="1193150"/>
            <a:ext cx="5132700" cy="6858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Add New Expenses</a:t>
            </a:r>
            <a:endParaRPr/>
          </a:p>
        </p:txBody>
      </p:sp>
      <p:sp>
        <p:nvSpPr>
          <p:cNvPr id="189" name="Google Shape;189;p40"/>
          <p:cNvSpPr/>
          <p:nvPr/>
        </p:nvSpPr>
        <p:spPr>
          <a:xfrm>
            <a:off x="938450" y="2014550"/>
            <a:ext cx="5132700" cy="13071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450 Rs</a:t>
            </a:r>
            <a:endParaRPr/>
          </a:p>
        </p:txBody>
      </p:sp>
      <p:sp>
        <p:nvSpPr>
          <p:cNvPr id="190" name="Google Shape;190;p40"/>
          <p:cNvSpPr/>
          <p:nvPr/>
        </p:nvSpPr>
        <p:spPr>
          <a:xfrm>
            <a:off x="1178725" y="2303850"/>
            <a:ext cx="1092900" cy="267900"/>
          </a:xfrm>
          <a:prstGeom prst="rect">
            <a:avLst/>
          </a:prstGeom>
          <a:solidFill>
            <a:schemeClr val="lt2"/>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rPr>
              <a:t>MAY 2021 </a:t>
            </a:r>
            <a:endParaRPr b="1">
              <a:solidFill>
                <a:srgbClr val="FF0000"/>
              </a:solidFill>
            </a:endParaRPr>
          </a:p>
        </p:txBody>
      </p:sp>
      <p:sp>
        <p:nvSpPr>
          <p:cNvPr id="191" name="Google Shape;191;p40"/>
          <p:cNvSpPr/>
          <p:nvPr/>
        </p:nvSpPr>
        <p:spPr>
          <a:xfrm>
            <a:off x="938475" y="3457250"/>
            <a:ext cx="5132700" cy="10524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550 Rs                                                   </a:t>
            </a:r>
            <a:endParaRPr/>
          </a:p>
        </p:txBody>
      </p:sp>
      <p:sp>
        <p:nvSpPr>
          <p:cNvPr id="192" name="Google Shape;192;p40"/>
          <p:cNvSpPr/>
          <p:nvPr/>
        </p:nvSpPr>
        <p:spPr>
          <a:xfrm>
            <a:off x="1200150" y="3589725"/>
            <a:ext cx="1360800" cy="267900"/>
          </a:xfrm>
          <a:prstGeom prst="rect">
            <a:avLst/>
          </a:prstGeom>
          <a:solidFill>
            <a:schemeClr val="lt2"/>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rPr>
              <a:t>JUNE 2021</a:t>
            </a:r>
            <a:endParaRPr b="1">
              <a:solidFill>
                <a:srgbClr val="FF0000"/>
              </a:solidFill>
            </a:endParaRPr>
          </a:p>
        </p:txBody>
      </p:sp>
      <p:sp>
        <p:nvSpPr>
          <p:cNvPr id="193" name="Google Shape;193;p40"/>
          <p:cNvSpPr/>
          <p:nvPr/>
        </p:nvSpPr>
        <p:spPr>
          <a:xfrm>
            <a:off x="3879050" y="2593175"/>
            <a:ext cx="1682400" cy="400200"/>
          </a:xfrm>
          <a:prstGeom prst="rect">
            <a:avLst/>
          </a:prstGeom>
          <a:solidFill>
            <a:schemeClr val="lt2"/>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SOME BOOKS 1</a:t>
            </a:r>
            <a:endParaRPr/>
          </a:p>
        </p:txBody>
      </p:sp>
      <p:sp>
        <p:nvSpPr>
          <p:cNvPr id="194" name="Google Shape;194;p40"/>
          <p:cNvSpPr/>
          <p:nvPr/>
        </p:nvSpPr>
        <p:spPr>
          <a:xfrm>
            <a:off x="4029075" y="3707600"/>
            <a:ext cx="1682400" cy="471600"/>
          </a:xfrm>
          <a:prstGeom prst="rect">
            <a:avLst/>
          </a:prstGeom>
          <a:solidFill>
            <a:schemeClr val="lt2"/>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SOME BOOKS 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1"/>
          <p:cNvSpPr txBox="1"/>
          <p:nvPr>
            <p:ph idx="1" type="body"/>
          </p:nvPr>
        </p:nvSpPr>
        <p:spPr>
          <a:xfrm>
            <a:off x="514350" y="1221575"/>
            <a:ext cx="6159900" cy="31986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t>Reusability aspect</a:t>
            </a:r>
            <a:endParaRPr sz="1700"/>
          </a:p>
          <a:p>
            <a:pPr indent="-336550" lvl="0" marL="457200" rtl="0" algn="l">
              <a:lnSpc>
                <a:spcPct val="150000"/>
              </a:lnSpc>
              <a:spcBef>
                <a:spcPts val="0"/>
              </a:spcBef>
              <a:spcAft>
                <a:spcPts val="0"/>
              </a:spcAft>
              <a:buSzPts val="1700"/>
              <a:buChar char="●"/>
            </a:pPr>
            <a:r>
              <a:rPr lang="en" sz="1700"/>
              <a:t>It allows us to separate our concerns.</a:t>
            </a:r>
            <a:endParaRPr sz="1700"/>
          </a:p>
          <a:p>
            <a:pPr indent="-336550" lvl="0" marL="457200" rtl="0" algn="l">
              <a:lnSpc>
                <a:spcPct val="150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avoid repetition</a:t>
            </a:r>
            <a:endParaRPr sz="1700"/>
          </a:p>
          <a:p>
            <a:pPr indent="-336550" lvl="0" marL="457200" rtl="0" algn="l">
              <a:lnSpc>
                <a:spcPct val="150000"/>
              </a:lnSpc>
              <a:spcBef>
                <a:spcPts val="0"/>
              </a:spcBef>
              <a:spcAft>
                <a:spcPts val="0"/>
              </a:spcAft>
              <a:buSzPts val="1700"/>
              <a:buChar char="●"/>
            </a:pPr>
            <a:r>
              <a:rPr lang="en" sz="1700"/>
              <a:t>keeping our code base small and manageable.</a:t>
            </a:r>
            <a:endParaRPr sz="1700"/>
          </a:p>
          <a:p>
            <a:pPr indent="-336550" lvl="0" marL="457200" rtl="0" algn="l">
              <a:lnSpc>
                <a:spcPct val="150000"/>
              </a:lnSpc>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Instead of having one large file which holds all Html code and all javascript logic for the entire UI we have small separated units every component has one clear concern, one focus</a:t>
            </a:r>
            <a:endParaRPr sz="1700"/>
          </a:p>
          <a:p>
            <a:pPr indent="0" lvl="0" marL="0" rtl="0" algn="l">
              <a:spcBef>
                <a:spcPts val="0"/>
              </a:spcBef>
              <a:spcAft>
                <a:spcPts val="0"/>
              </a:spcAft>
              <a:buNone/>
            </a:pPr>
            <a:r>
              <a:t/>
            </a:r>
            <a:endParaRPr/>
          </a:p>
        </p:txBody>
      </p:sp>
      <p:sp>
        <p:nvSpPr>
          <p:cNvPr id="200" name="Google Shape;200;p4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Components?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10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1000"/>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1000"/>
                                        <p:tgtEl>
                                          <p:spTgt spid="1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1000"/>
                                        <p:tgtEl>
                                          <p:spTgt spid="1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4" st="4"/>
                                            </p:txEl>
                                          </p:spTgt>
                                        </p:tgtEl>
                                        <p:attrNameLst>
                                          <p:attrName>style.visibility</p:attrName>
                                        </p:attrNameLst>
                                      </p:cBhvr>
                                      <p:to>
                                        <p:strVal val="visible"/>
                                      </p:to>
                                    </p:set>
                                    <p:animEffect filter="fade" transition="in">
                                      <p:cBhvr>
                                        <p:cTn dur="1000"/>
                                        <p:tgtEl>
                                          <p:spTgt spid="1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5" st="5"/>
                                            </p:txEl>
                                          </p:spTgt>
                                        </p:tgtEl>
                                        <p:attrNameLst>
                                          <p:attrName>style.visibility</p:attrName>
                                        </p:attrNameLst>
                                      </p:cBhvr>
                                      <p:to>
                                        <p:strVal val="visible"/>
                                      </p:to>
                                    </p:set>
                                    <p:animEffect filter="fade" transition="in">
                                      <p:cBhvr>
                                        <p:cTn dur="1000"/>
                                        <p:tgtEl>
                                          <p:spTgt spid="19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